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4" r:id="rId3"/>
    <p:sldId id="330" r:id="rId4"/>
    <p:sldId id="296" r:id="rId5"/>
    <p:sldId id="379" r:id="rId6"/>
    <p:sldId id="359" r:id="rId7"/>
    <p:sldId id="360" r:id="rId8"/>
    <p:sldId id="380" r:id="rId9"/>
    <p:sldId id="385" r:id="rId10"/>
    <p:sldId id="386" r:id="rId11"/>
    <p:sldId id="387" r:id="rId12"/>
    <p:sldId id="373" r:id="rId13"/>
    <p:sldId id="375" r:id="rId14"/>
    <p:sldId id="376" r:id="rId15"/>
    <p:sldId id="388" r:id="rId16"/>
    <p:sldId id="398" r:id="rId17"/>
    <p:sldId id="389" r:id="rId18"/>
    <p:sldId id="351" r:id="rId19"/>
    <p:sldId id="391" r:id="rId20"/>
    <p:sldId id="392" r:id="rId21"/>
    <p:sldId id="393" r:id="rId22"/>
    <p:sldId id="394" r:id="rId23"/>
    <p:sldId id="395" r:id="rId24"/>
    <p:sldId id="399" r:id="rId25"/>
    <p:sldId id="396" r:id="rId26"/>
    <p:sldId id="401" r:id="rId27"/>
    <p:sldId id="402" r:id="rId28"/>
    <p:sldId id="403" r:id="rId29"/>
    <p:sldId id="404" r:id="rId30"/>
    <p:sldId id="400" r:id="rId31"/>
    <p:sldId id="405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6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2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CFL &lt; 1 – Numerically stable (conditionally stable based on the condition imposed by CFL)</a:t>
            </a:r>
          </a:p>
          <a:p>
            <a:r>
              <a:rPr lang="en-US" altLang="ko-KR" dirty="0"/>
              <a:t>CFL &gt; = 1 – Numerically unstable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4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1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Consider example of u_i = 1, u_{i+1}=0 and give numerical demo to obtain u_i^{n+1}.</a:t>
            </a:r>
          </a:p>
          <a:p>
            <a:pPr marL="228600" indent="-228600">
              <a:buAutoNum type="arabicPeriod"/>
            </a:pPr>
            <a:r>
              <a:rPr lang="en-US"/>
              <a:t>Consider example of u_i=0, u_{i+1}=1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0, u_{i+1}=1, u_{i-1}=0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5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 = 1, u_{i+1}=0, u_{i-1}=1 and give numerical demo to obtain </a:t>
            </a:r>
            <a:r>
              <a:rPr lang="en-US" dirty="0" err="1"/>
              <a:t>u_i</a:t>
            </a:r>
            <a:r>
              <a:rPr lang="en-US" dirty="0"/>
              <a:t>^{n+1}.</a:t>
            </a:r>
          </a:p>
          <a:p>
            <a:pPr marL="228600" indent="-228600">
              <a:buAutoNum type="arabicPeriod"/>
            </a:pPr>
            <a:r>
              <a:rPr lang="en-US" dirty="0"/>
              <a:t>Consider example of </a:t>
            </a:r>
            <a:r>
              <a:rPr lang="en-US" dirty="0" err="1"/>
              <a:t>u_i</a:t>
            </a:r>
            <a:r>
              <a:rPr lang="en-US" dirty="0"/>
              <a:t>=0, u_{i+1}=0, u_{i-1}=1</a:t>
            </a:r>
          </a:p>
          <a:p>
            <a:pPr marL="228600" indent="-228600">
              <a:buAutoNum type="arabicPeriod"/>
            </a:pPr>
            <a:r>
              <a:rPr lang="en-US" dirty="0"/>
              <a:t>Mention this scheme depends on the sign of “c”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 CFL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B76B5-D791-4059-B07A-C563A241C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55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90.png"/><Relationship Id="rId18" Type="http://schemas.openxmlformats.org/officeDocument/2006/relationships/image" Target="../media/image59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90.png"/><Relationship Id="rId18" Type="http://schemas.openxmlformats.org/officeDocument/2006/relationships/image" Target="../media/image60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0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4.png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410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40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8.png"/><Relationship Id="rId5" Type="http://schemas.openxmlformats.org/officeDocument/2006/relationships/image" Target="../media/image37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methods – Stability analysis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/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0CB853-F1E3-A6DD-DC8B-01B0BDCA4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90" y="1124058"/>
                <a:ext cx="1401346" cy="1133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EC38C17-B0BE-6CC6-9D77-C82F9E6F2A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075BD9-EE92-55FD-94E4-3EC465FD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C66EE6-2B23-DBE0-4B28-7F3060EF254F}"/>
              </a:ext>
            </a:extLst>
          </p:cNvPr>
          <p:cNvGrpSpPr/>
          <p:nvPr/>
        </p:nvGrpSpPr>
        <p:grpSpPr>
          <a:xfrm>
            <a:off x="6189173" y="1448080"/>
            <a:ext cx="3494611" cy="618246"/>
            <a:chOff x="3021162" y="2446020"/>
            <a:chExt cx="4521364" cy="5918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A500CF-AE80-C4D3-6A7A-7F4D237B24E4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D00154-EA5E-6546-63FC-2706DEEE1E1E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178FCC-C608-3A93-8A0B-B7BAF9B4F02F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1A259-2547-BD3F-5ACD-9C2B21DC2832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7DF212-BE28-4396-375B-CE15584FADEF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33819F-307B-38C4-41E2-48071C31220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84A6B09-A816-43CE-5B7D-4FD1B3DB9A83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93BCB5-926D-59B4-22AD-CA3C419104EB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B55B2-057A-F243-6528-ED0F1380F9D4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/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584989-1FAB-8771-EBBF-DC81EF02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4" y="5555215"/>
                <a:ext cx="346158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/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159AED-D57D-9C7B-DC5A-72CD1850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335" y="5555215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/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805F5F-E08B-3A4D-127A-EE370647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232" y="5567195"/>
                <a:ext cx="34615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/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6F61C1-5CC5-1CB0-27DD-C9509B836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1" y="1729633"/>
                <a:ext cx="2122504" cy="369332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713FB70-F104-B711-F579-3C158EB3A1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44" y="2568555"/>
            <a:ext cx="3553692" cy="27432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5701793-E2A2-3C04-8E7E-6A1E2D1B6A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8727" y="2648205"/>
            <a:ext cx="3638648" cy="2743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67B732-9F13-0099-A4D2-2FB403CCFA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8275" y="269045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93C-87A7-EBBC-33C4-2AF5BDD8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384F-580A-5119-7C1E-011D53D1C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94A9B-B41A-E597-2C26-611AD60B2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62" y="1936495"/>
            <a:ext cx="5106924" cy="38301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617A87-C142-2D03-F066-2C900DCBED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DF885-E878-408C-2293-34CB0363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77" y="3129768"/>
            <a:ext cx="4099915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FD5130-AE76-C1A8-4367-705BE7A1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38" y="1681544"/>
            <a:ext cx="5106924" cy="38301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16EBAE-B9A7-137D-3F20-4DFC60232F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416AC-C368-5367-5321-042DAAB36746}"/>
              </a:ext>
            </a:extLst>
          </p:cNvPr>
          <p:cNvGrpSpPr/>
          <p:nvPr/>
        </p:nvGrpSpPr>
        <p:grpSpPr>
          <a:xfrm>
            <a:off x="4825635" y="3596640"/>
            <a:ext cx="2387427" cy="448056"/>
            <a:chOff x="4434840" y="3054096"/>
            <a:chExt cx="2387427" cy="4480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38B80E-FB5B-5313-AD16-73676027BE36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87C887-652D-67AB-D7EC-6CB8CC53A6D9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9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45D53-495C-E01D-D557-70445521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45F02F2-344D-720E-274A-FACA47B9235F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739A7F-70F0-D016-F33F-7AFC3C04460A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293D11A-E70E-94F5-888C-EAD223C93EEB}"/>
                </a:ext>
              </a:extLst>
            </p:cNvPr>
            <p:cNvCxnSpPr>
              <a:endCxn id="2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13C5-E8CD-8B83-B90B-4E1B3CD7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DDA885C-C364-ABF6-5690-2D2B6F7F9F92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4E6E9D-4B8F-8455-CF1B-34314458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7813D3-E8BA-71FA-DDAC-B2B14408DB1B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1DDAFE-0F64-92EE-7A4E-4D83B50226A3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800DC-DC6A-2E05-C363-3857C17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B3EE2A-69F0-295E-D0C6-38A14A325D59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C317413-15AC-1E93-4383-B6FBF04F8F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AF3EF-9D6B-102F-7634-C76D6D1003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77B8A-02FC-DC57-E474-961C284A4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1838172"/>
            <a:ext cx="5326380" cy="39947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ACCC49-0088-9BAB-54E0-280CFFDE84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9D392-4CCC-B825-4DD3-1D8E4D518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6"/>
          <a:stretch/>
        </p:blipFill>
        <p:spPr>
          <a:xfrm>
            <a:off x="6468274" y="2871686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0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3768212" y="2152834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3186926"/>
            <a:ext cx="9180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analytically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33" y="3894812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0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/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BDCA1F-0F10-E975-E61B-CAAD6FAC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796959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/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31364-C28F-3843-ED52-61A72F263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735504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46699EB-69D9-79F1-789C-49D93A30F8AC}"/>
              </a:ext>
            </a:extLst>
          </p:cNvPr>
          <p:cNvGrpSpPr/>
          <p:nvPr/>
        </p:nvGrpSpPr>
        <p:grpSpPr>
          <a:xfrm>
            <a:off x="3658990" y="2940334"/>
            <a:ext cx="4521364" cy="591800"/>
            <a:chOff x="3021162" y="2446020"/>
            <a:chExt cx="4521364" cy="591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163D2-FC5D-78CC-4A4F-C54EA01CA4AF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00E902-EB26-367C-9105-854851129EF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ECEF62-DF4A-F1C7-9B55-9A4D4A63311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0FD75-565A-A9C9-AB44-C76BC81A7EFD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828ADF-A29D-0932-81A3-214F3A63A90E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29F17F9-C491-5108-A50A-6D6D3A5DAD74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988C02-69FB-78F2-EC42-6D98A0C9798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3D325C-D21A-D30C-8089-803A167D94AA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D12F2A-D06F-5C3A-553C-5A07C6070F8E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/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2F290C-CE6B-157A-4102-CF226E00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424885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4A02DA0-7C1D-ACF0-7BDE-F6DFA5A92B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4163208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B720B6-0094-DA1F-7B09-3C8256246105}"/>
              </a:ext>
            </a:extLst>
          </p:cNvPr>
          <p:cNvGrpSpPr/>
          <p:nvPr/>
        </p:nvGrpSpPr>
        <p:grpSpPr>
          <a:xfrm>
            <a:off x="7186249" y="3871279"/>
            <a:ext cx="4770761" cy="1714213"/>
            <a:chOff x="7166584" y="4962678"/>
            <a:chExt cx="4770761" cy="171421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DCDB87-14B8-5367-377D-5D70F40D93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472707-7EF0-5CDF-AE34-498E91ED0E5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8F575-042A-2438-67FE-C84E854C333F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C66427-062E-17DF-D36A-4DC127CF094E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8671DE7-019B-6BCF-BAEB-C6AA931931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6C93-DDE7-4DF9-8C5C-4B9046B0A0E0}"/>
              </a:ext>
            </a:extLst>
          </p:cNvPr>
          <p:cNvSpPr txBox="1"/>
          <p:nvPr/>
        </p:nvSpPr>
        <p:spPr>
          <a:xfrm>
            <a:off x="4248744" y="5436277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93382-4E61-4B06-A2F9-B9CCA3C0CC32}"/>
              </a:ext>
            </a:extLst>
          </p:cNvPr>
          <p:cNvSpPr txBox="1"/>
          <p:nvPr/>
        </p:nvSpPr>
        <p:spPr>
          <a:xfrm>
            <a:off x="3805531" y="5876298"/>
            <a:ext cx="43342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C860-C686-4558-97DA-20EDADB08D68}"/>
              </a:ext>
            </a:extLst>
          </p:cNvPr>
          <p:cNvSpPr/>
          <p:nvPr/>
        </p:nvSpPr>
        <p:spPr>
          <a:xfrm>
            <a:off x="6438172" y="439949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4" grpId="0" animBg="1"/>
      <p:bldP spid="25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152270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078839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738007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816069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329000" y="2561979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EA190CF-6624-1868-45D3-4DB1F1D28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380653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4B4BEF-0F7B-6FE5-FFE8-B93CE813B1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E5AC707-541C-4EB6-9F48-5970AB4B0620}"/>
              </a:ext>
            </a:extLst>
          </p:cNvPr>
          <p:cNvCxnSpPr>
            <a:cxnSpLocks/>
          </p:cNvCxnSpPr>
          <p:nvPr/>
        </p:nvCxnSpPr>
        <p:spPr>
          <a:xfrm flipH="1">
            <a:off x="5079727" y="4071515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F9139D4-1256-48A2-A6E6-8D098B6CFEF8}"/>
              </a:ext>
            </a:extLst>
          </p:cNvPr>
          <p:cNvSpPr txBox="1"/>
          <p:nvPr/>
        </p:nvSpPr>
        <p:spPr>
          <a:xfrm>
            <a:off x="6396744" y="3836924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34E7328-D613-4E33-9D99-F1F1D1076664}"/>
              </a:ext>
            </a:extLst>
          </p:cNvPr>
          <p:cNvSpPr/>
          <p:nvPr/>
        </p:nvSpPr>
        <p:spPr>
          <a:xfrm>
            <a:off x="2127280" y="5058956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260426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18699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846163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928327"/>
            <a:ext cx="3048000" cy="2286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1021675" y="4574718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35B20CF-3D46-83B5-7F10-E00B908E221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0B6399-3E61-A05C-F90E-8577E0E059E3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BB83AB-E365-E957-34DB-A1FA72E8D5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469395"/>
            <a:ext cx="3048000" cy="228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86F039-BF27-70E4-D52D-E7842A8AA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B982CB-CB92-49B9-6475-247056022D41}"/>
              </a:ext>
            </a:extLst>
          </p:cNvPr>
          <p:cNvCxnSpPr>
            <a:cxnSpLocks/>
          </p:cNvCxnSpPr>
          <p:nvPr/>
        </p:nvCxnSpPr>
        <p:spPr>
          <a:xfrm flipV="1">
            <a:off x="4014445" y="2670135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1CCBCD-2BC3-710E-058E-F7BCB0A493D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670135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2D385-199B-4815-85A8-8C715C756B61}"/>
              </a:ext>
            </a:extLst>
          </p:cNvPr>
          <p:cNvCxnSpPr>
            <a:cxnSpLocks/>
          </p:cNvCxnSpPr>
          <p:nvPr/>
        </p:nvCxnSpPr>
        <p:spPr>
          <a:xfrm flipH="1">
            <a:off x="5259145" y="3993716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BC76FD3-8129-4AEE-9C17-33F93E72E4C5}"/>
              </a:ext>
            </a:extLst>
          </p:cNvPr>
          <p:cNvSpPr txBox="1"/>
          <p:nvPr/>
        </p:nvSpPr>
        <p:spPr>
          <a:xfrm>
            <a:off x="3651291" y="4135687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4DDA5D6-5874-48F5-982A-58E878076500}"/>
              </a:ext>
            </a:extLst>
          </p:cNvPr>
          <p:cNvCxnSpPr>
            <a:cxnSpLocks/>
          </p:cNvCxnSpPr>
          <p:nvPr/>
        </p:nvCxnSpPr>
        <p:spPr>
          <a:xfrm>
            <a:off x="3744200" y="4003349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58F5AA-6189-486D-9D7C-DCDD37D7AFE7}"/>
              </a:ext>
            </a:extLst>
          </p:cNvPr>
          <p:cNvSpPr txBox="1"/>
          <p:nvPr/>
        </p:nvSpPr>
        <p:spPr>
          <a:xfrm>
            <a:off x="3594872" y="53471"/>
            <a:ext cx="850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u="sng" dirty="0">
                <a:solidFill>
                  <a:srgbClr val="FF0000"/>
                </a:solidFill>
              </a:rPr>
              <a:t>Application: </a:t>
            </a:r>
            <a:r>
              <a:rPr lang="en-US" altLang="ko-KR" sz="1600" dirty="0"/>
              <a:t>Differential equation used in physics, weather forecasting, stoke markets behaviors (based on probability, past and present information and predicting future information)</a:t>
            </a:r>
            <a:endParaRPr lang="ko-KR" altLang="en-US" sz="16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4E3F1A9-0B98-4804-9A3B-9AE1D597A280}"/>
              </a:ext>
            </a:extLst>
          </p:cNvPr>
          <p:cNvSpPr/>
          <p:nvPr/>
        </p:nvSpPr>
        <p:spPr>
          <a:xfrm>
            <a:off x="2816790" y="5146968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6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D959EA-D8E3-086A-E24D-9AF3C2129978}"/>
              </a:ext>
            </a:extLst>
          </p:cNvPr>
          <p:cNvGrpSpPr/>
          <p:nvPr/>
        </p:nvGrpSpPr>
        <p:grpSpPr>
          <a:xfrm>
            <a:off x="3542599" y="3407914"/>
            <a:ext cx="4521364" cy="591800"/>
            <a:chOff x="3021162" y="2446020"/>
            <a:chExt cx="4521364" cy="5918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ACF309-250D-1605-E42F-E54BC44A7D9D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17654D-5898-9C76-EDE6-E810F93783A2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2C98F-2293-B821-B80C-2B506085856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344462-8F32-10A3-E9EF-EDA9C647EF56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8F3BCC-126A-5791-D20B-72DA20C4D973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6C54EC-082F-5B79-32B7-ED0FAD32F4A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48EE2F-A447-6D61-F77B-45B5DE431B5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52BB728-9016-2540-65FB-255C7CF80BF4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ED4BC8-C433-F22F-1F28-3F08C38B347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/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E8FB73-2397-1EE8-BB7A-B3220B33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3334483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455BBD0-30C0-FAF1-87CD-F084B4B3F9C9}"/>
              </a:ext>
            </a:extLst>
          </p:cNvPr>
          <p:cNvGrpSpPr/>
          <p:nvPr/>
        </p:nvGrpSpPr>
        <p:grpSpPr>
          <a:xfrm>
            <a:off x="1611817" y="1993651"/>
            <a:ext cx="6418958" cy="892552"/>
            <a:chOff x="1611817" y="2200123"/>
            <a:chExt cx="6418958" cy="89255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3A5C46-7712-E3DB-0791-5B629AA8D731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67649D-50A8-0D84-0B8C-DE75D7ED0473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830AFB-C26C-DD51-C993-24EECB01E88B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5B0B43F-17A9-8049-E52C-23EE15573D44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97AA79-839D-1E91-8183-E05892FFB3A2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D865DB0-1ED4-D9CA-139E-0369BB7288F0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D7ABD29-5328-8854-3D68-181BAD4AB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3944576"/>
            <a:ext cx="3070206" cy="230265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1AE2E84-38B2-2F7B-01BF-D064DBFEF457}"/>
              </a:ext>
            </a:extLst>
          </p:cNvPr>
          <p:cNvGrpSpPr/>
          <p:nvPr/>
        </p:nvGrpSpPr>
        <p:grpSpPr>
          <a:xfrm>
            <a:off x="406586" y="2851914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60CAFF-AF8E-09A9-08DC-74F7E658F684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A2608AC-85D2-0A04-0B19-A51893853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834DE4-E36F-9246-89A1-D53E235A7034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89570DC-B3D7-6F2B-00D2-F99C02B668AB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E93D05E-4A5D-810B-56D9-37D3AE8DE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86B82C8-9F51-F882-7081-B31E4526A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55D640-1C1F-F85D-2161-6099BC42A6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138" y="1581336"/>
            <a:ext cx="3091454" cy="2318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70D6FB-EDD9-9B17-BED2-A5A5DD150F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395307-805E-4675-A977-DE96AD48D666}"/>
              </a:ext>
            </a:extLst>
          </p:cNvPr>
          <p:cNvSpPr txBox="1"/>
          <p:nvPr/>
        </p:nvSpPr>
        <p:spPr>
          <a:xfrm>
            <a:off x="3632443" y="4316662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D612E9-CE3E-4B9D-969D-1C8C7A70FD97}"/>
              </a:ext>
            </a:extLst>
          </p:cNvPr>
          <p:cNvCxnSpPr>
            <a:cxnSpLocks/>
          </p:cNvCxnSpPr>
          <p:nvPr/>
        </p:nvCxnSpPr>
        <p:spPr>
          <a:xfrm>
            <a:off x="3744200" y="4184324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950B987-AA12-453A-8069-95E257213F2F}"/>
              </a:ext>
            </a:extLst>
          </p:cNvPr>
          <p:cNvSpPr/>
          <p:nvPr/>
        </p:nvSpPr>
        <p:spPr>
          <a:xfrm>
            <a:off x="2191825" y="504155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33" y="1619073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5727273" y="1619073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448342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97" y="531226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E925AC-E072-271C-4363-E89C6197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8" y="2967863"/>
            <a:ext cx="3015764" cy="2261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957110" y="545603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39C8B-B149-F150-4CD3-F6181DB4BA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/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C6D21-41D7-D8F7-C00A-641FD978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55" y="1688998"/>
                <a:ext cx="1628716" cy="619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CD0D44-32A9-5682-6C84-45A64345BB57}"/>
              </a:ext>
            </a:extLst>
          </p:cNvPr>
          <p:cNvSpPr txBox="1"/>
          <p:nvPr/>
        </p:nvSpPr>
        <p:spPr>
          <a:xfrm>
            <a:off x="3587584" y="2512993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pic>
        <p:nvPicPr>
          <p:cNvPr id="1026" name="Picture 2" descr="Flying Bird {gif} by STUDIO beatgram on Dribbble">
            <a:extLst>
              <a:ext uri="{FF2B5EF4-FFF2-40B4-BE49-F238E27FC236}">
                <a16:creationId xmlns:a16="http://schemas.microsoft.com/office/drawing/2014/main" id="{F6E96377-45A9-4C37-A110-D4277B3A0A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43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lying Bird {gif} by STUDIO beatgram on Dribbble">
            <a:extLst>
              <a:ext uri="{FF2B5EF4-FFF2-40B4-BE49-F238E27FC236}">
                <a16:creationId xmlns:a16="http://schemas.microsoft.com/office/drawing/2014/main" id="{B2D58933-4BCC-48C6-8329-A644776EDC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18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lying Bird {gif} by STUDIO beatgram on Dribbble">
            <a:extLst>
              <a:ext uri="{FF2B5EF4-FFF2-40B4-BE49-F238E27FC236}">
                <a16:creationId xmlns:a16="http://schemas.microsoft.com/office/drawing/2014/main" id="{6F914A46-9A39-4CEF-BC22-5E4480EC99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072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lying Bird {gif} by STUDIO beatgram on Dribbble">
            <a:extLst>
              <a:ext uri="{FF2B5EF4-FFF2-40B4-BE49-F238E27FC236}">
                <a16:creationId xmlns:a16="http://schemas.microsoft.com/office/drawing/2014/main" id="{AADA3302-A396-43A5-881D-0A7C06C6CF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57" y="2585016"/>
            <a:ext cx="1191208" cy="8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3F1AE-760E-43D8-9C50-372FAC47C3F7}"/>
              </a:ext>
            </a:extLst>
          </p:cNvPr>
          <p:cNvSpPr txBox="1"/>
          <p:nvPr/>
        </p:nvSpPr>
        <p:spPr>
          <a:xfrm>
            <a:off x="61014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1)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4AC0B-86AE-44EF-BF8B-46569B2D1437}"/>
              </a:ext>
            </a:extLst>
          </p:cNvPr>
          <p:cNvSpPr txBox="1"/>
          <p:nvPr/>
        </p:nvSpPr>
        <p:spPr>
          <a:xfrm>
            <a:off x="7459735" y="3478422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2)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DB977-6C37-4794-8A74-E17DD4AF5C2A}"/>
              </a:ext>
            </a:extLst>
          </p:cNvPr>
          <p:cNvSpPr txBox="1"/>
          <p:nvPr/>
        </p:nvSpPr>
        <p:spPr>
          <a:xfrm>
            <a:off x="88187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3)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B2264-D2D1-449D-B8F1-13989D00B8A6}"/>
              </a:ext>
            </a:extLst>
          </p:cNvPr>
          <p:cNvSpPr txBox="1"/>
          <p:nvPr/>
        </p:nvSpPr>
        <p:spPr>
          <a:xfrm>
            <a:off x="10177016" y="3473191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(Point 4)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70FEA5-9901-4F89-8767-660C682D4216}"/>
              </a:ext>
            </a:extLst>
          </p:cNvPr>
          <p:cNvCxnSpPr>
            <a:cxnSpLocks/>
          </p:cNvCxnSpPr>
          <p:nvPr/>
        </p:nvCxnSpPr>
        <p:spPr>
          <a:xfrm>
            <a:off x="6096000" y="4091154"/>
            <a:ext cx="51728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DAB-94D2-4636-BD61-C51135227043}"/>
              </a:ext>
            </a:extLst>
          </p:cNvPr>
          <p:cNvSpPr txBox="1"/>
          <p:nvPr/>
        </p:nvSpPr>
        <p:spPr>
          <a:xfrm>
            <a:off x="6001243" y="4229335"/>
            <a:ext cx="4119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left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with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2E6494-2E3F-4586-B4B8-2CEA7081ABCE}"/>
              </a:ext>
            </a:extLst>
          </p:cNvPr>
          <p:cNvSpPr/>
          <p:nvPr/>
        </p:nvSpPr>
        <p:spPr>
          <a:xfrm>
            <a:off x="4935895" y="161907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1E5D5-AFAA-4122-BBEB-5D3797705946}"/>
              </a:ext>
            </a:extLst>
          </p:cNvPr>
          <p:cNvCxnSpPr>
            <a:cxnSpLocks/>
          </p:cNvCxnSpPr>
          <p:nvPr/>
        </p:nvCxnSpPr>
        <p:spPr>
          <a:xfrm>
            <a:off x="4433553" y="4506334"/>
            <a:ext cx="1444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A9A99AE-0EFB-403A-B7D8-E20B6BA912D8}"/>
              </a:ext>
            </a:extLst>
          </p:cNvPr>
          <p:cNvCxnSpPr>
            <a:cxnSpLocks/>
          </p:cNvCxnSpPr>
          <p:nvPr/>
        </p:nvCxnSpPr>
        <p:spPr>
          <a:xfrm>
            <a:off x="4433553" y="2967863"/>
            <a:ext cx="0" cy="1538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B1C019-D8A0-4EF7-9760-8FFD39823B7C}"/>
              </a:ext>
            </a:extLst>
          </p:cNvPr>
          <p:cNvSpPr/>
          <p:nvPr/>
        </p:nvSpPr>
        <p:spPr>
          <a:xfrm>
            <a:off x="299470" y="5925001"/>
            <a:ext cx="35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Courant</a:t>
            </a:r>
            <a:r>
              <a:rPr lang="ko-KR" altLang="en-US" dirty="0"/>
              <a:t> - </a:t>
            </a:r>
            <a:r>
              <a:rPr lang="ko-KR" altLang="en-US" dirty="0" err="1"/>
              <a:t>Friedrichs</a:t>
            </a:r>
            <a:r>
              <a:rPr lang="ko-KR" altLang="en-US" dirty="0"/>
              <a:t> - </a:t>
            </a:r>
            <a:r>
              <a:rPr lang="ko-KR" altLang="en-US" dirty="0" err="1"/>
              <a:t>Lewy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/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B5F8E-DA6B-4983-B46D-64CDA4A5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53" y="5071081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45">
            <a:extLst>
              <a:ext uri="{FF2B5EF4-FFF2-40B4-BE49-F238E27FC236}">
                <a16:creationId xmlns:a16="http://schemas.microsoft.com/office/drawing/2014/main" id="{21405CC3-714A-43DD-903C-6CE210D41173}"/>
              </a:ext>
            </a:extLst>
          </p:cNvPr>
          <p:cNvCxnSpPr>
            <a:cxnSpLocks/>
          </p:cNvCxnSpPr>
          <p:nvPr/>
        </p:nvCxnSpPr>
        <p:spPr>
          <a:xfrm>
            <a:off x="7020993" y="5483209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CE278A-F1C5-49A2-9F31-5FB838BA246E}"/>
              </a:ext>
            </a:extLst>
          </p:cNvPr>
          <p:cNvSpPr/>
          <p:nvPr/>
        </p:nvSpPr>
        <p:spPr>
          <a:xfrm>
            <a:off x="6229615" y="5071081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/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5A888-5347-4283-B2D7-CB6A16243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008" y="5058715"/>
                <a:ext cx="2152448" cy="7844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9809D17-3E3E-411B-8616-0807B13A343E}"/>
              </a:ext>
            </a:extLst>
          </p:cNvPr>
          <p:cNvSpPr txBox="1"/>
          <p:nvPr/>
        </p:nvSpPr>
        <p:spPr>
          <a:xfrm>
            <a:off x="9876829" y="5159830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CBDE5C-3FF2-4927-B1DE-F5C5C0546455}"/>
              </a:ext>
            </a:extLst>
          </p:cNvPr>
          <p:cNvSpPr txBox="1"/>
          <p:nvPr/>
        </p:nvSpPr>
        <p:spPr>
          <a:xfrm>
            <a:off x="4673045" y="5942321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5F573-6085-483D-86F6-A135DBD61EE1}"/>
              </a:ext>
            </a:extLst>
          </p:cNvPr>
          <p:cNvSpPr txBox="1"/>
          <p:nvPr/>
        </p:nvSpPr>
        <p:spPr>
          <a:xfrm>
            <a:off x="7020993" y="5959878"/>
            <a:ext cx="4409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Wind is flowing from right end (</a:t>
            </a:r>
            <a:r>
              <a:rPr lang="en-US" sz="14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Flowing against the wind</a:t>
            </a:r>
            <a:r>
              <a:rPr lang="en-US" sz="1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892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8" grpId="0"/>
      <p:bldP spid="19" grpId="0"/>
      <p:bldP spid="20" grpId="0"/>
      <p:bldP spid="23" grpId="0"/>
      <p:bldP spid="36" grpId="0"/>
      <p:bldP spid="41" grpId="0" animBg="1"/>
      <p:bldP spid="42" grpId="0"/>
      <p:bldP spid="43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/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59369C-3F10-72DD-2D98-3E0AA37A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050" y="1707167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6B60CAFF-AF8E-09A9-08DC-74F7E658F684}"/>
              </a:ext>
            </a:extLst>
          </p:cNvPr>
          <p:cNvGrpSpPr/>
          <p:nvPr/>
        </p:nvGrpSpPr>
        <p:grpSpPr>
          <a:xfrm>
            <a:off x="6913490" y="1707167"/>
            <a:ext cx="4704781" cy="784446"/>
            <a:chOff x="7166584" y="5392074"/>
            <a:chExt cx="4704781" cy="78444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A2608AC-85D2-0A04-0B19-A5189385392F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EB6335-AC4D-29DF-595E-66AB177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834DE4-E36F-9246-89A1-D53E235A7034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/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B7FAB9-ACFD-1EA4-748C-5F78FD98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42" y="2556619"/>
                <a:ext cx="1136017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1FDE72-FDAB-0B3F-4AC1-1A8E8F8F183A}"/>
              </a:ext>
            </a:extLst>
          </p:cNvPr>
          <p:cNvSpPr txBox="1"/>
          <p:nvPr/>
        </p:nvSpPr>
        <p:spPr>
          <a:xfrm>
            <a:off x="5344344" y="590347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1.5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1E597-4E69-9267-DCF5-35DFEF4CF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95" y="1410370"/>
            <a:ext cx="2587440" cy="194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D42EC-0A87-2BD4-3377-2F63B67FD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46" y="3407323"/>
            <a:ext cx="3167939" cy="237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1B5FB-7FDD-A895-29A2-1E1BC88AE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0" y="3407324"/>
            <a:ext cx="3167939" cy="237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C67EB-0B2E-0886-E851-7C6A5EB74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627" y="3375139"/>
            <a:ext cx="3247737" cy="243580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D6EEEF-75DA-9F68-B26F-1137E16318CB}"/>
              </a:ext>
            </a:extLst>
          </p:cNvPr>
          <p:cNvCxnSpPr/>
          <p:nvPr/>
        </p:nvCxnSpPr>
        <p:spPr>
          <a:xfrm>
            <a:off x="3842327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B18875-EF08-0345-74C5-8A8291FC346B}"/>
              </a:ext>
            </a:extLst>
          </p:cNvPr>
          <p:cNvCxnSpPr/>
          <p:nvPr/>
        </p:nvCxnSpPr>
        <p:spPr>
          <a:xfrm>
            <a:off x="7412181" y="4275541"/>
            <a:ext cx="4837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0159CB1-8CAD-41D3-DB02-516C50961AA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 - Advection equation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821A-1E8C-5B1D-F949-DC69130A81EB}"/>
              </a:ext>
            </a:extLst>
          </p:cNvPr>
          <p:cNvSpPr txBox="1"/>
          <p:nvPr/>
        </p:nvSpPr>
        <p:spPr>
          <a:xfrm>
            <a:off x="4817869" y="2578644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3FE718-457A-4718-B2FF-1B172C2FD233}"/>
              </a:ext>
            </a:extLst>
          </p:cNvPr>
          <p:cNvCxnSpPr/>
          <p:nvPr/>
        </p:nvCxnSpPr>
        <p:spPr>
          <a:xfrm>
            <a:off x="6410131" y="6102220"/>
            <a:ext cx="817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/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ko-KR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6DD8814-D53D-42B8-8793-89B3237D0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002" y="5910616"/>
                <a:ext cx="4724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3A330-E1A8-412B-B2BC-13D7A090D4BD}"/>
              </a:ext>
            </a:extLst>
          </p:cNvPr>
          <p:cNvSpPr/>
          <p:nvPr/>
        </p:nvSpPr>
        <p:spPr>
          <a:xfrm>
            <a:off x="7590201" y="5901285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increase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0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332D-D675-B267-863C-063D42DC932F}"/>
              </a:ext>
            </a:extLst>
          </p:cNvPr>
          <p:cNvSpPr txBox="1"/>
          <p:nvPr/>
        </p:nvSpPr>
        <p:spPr>
          <a:xfrm>
            <a:off x="838200" y="1690688"/>
            <a:ext cx="8519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discrete approximations need to be chosen based on the velocity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number is critical to ensure numerical stability.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ECF62-D1F2-3F6F-B164-6653BEAD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" y="2678226"/>
            <a:ext cx="4106090" cy="30795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/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13FD85-8D89-4B6F-F0D3-E66D4AF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92" y="3115435"/>
                <a:ext cx="2587440" cy="784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E275FC-F2B9-2A9B-A4E3-4990659EB7D8}"/>
              </a:ext>
            </a:extLst>
          </p:cNvPr>
          <p:cNvGrpSpPr/>
          <p:nvPr/>
        </p:nvGrpSpPr>
        <p:grpSpPr>
          <a:xfrm>
            <a:off x="7197432" y="3115435"/>
            <a:ext cx="4704781" cy="784446"/>
            <a:chOff x="7166584" y="5392074"/>
            <a:chExt cx="4704781" cy="78444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736A4F-4B71-65D8-7BD3-02C8AA5C37DA}"/>
                </a:ext>
              </a:extLst>
            </p:cNvPr>
            <p:cNvCxnSpPr>
              <a:cxnSpLocks/>
            </p:cNvCxnSpPr>
            <p:nvPr/>
          </p:nvCxnSpPr>
          <p:spPr>
            <a:xfrm>
              <a:off x="7166584" y="5804202"/>
              <a:ext cx="538446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/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F513D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513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513DA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513DA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F513DA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5CB6FC-0843-93BA-FF7B-4CC6AFD9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120" y="5392074"/>
                  <a:ext cx="2152449" cy="7844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7B9144-3670-9D18-BB1E-AFA9F853D3BB}"/>
                </a:ext>
              </a:extLst>
            </p:cNvPr>
            <p:cNvSpPr txBox="1"/>
            <p:nvPr/>
          </p:nvSpPr>
          <p:spPr>
            <a:xfrm>
              <a:off x="9958469" y="5517166"/>
              <a:ext cx="1912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backward</a:t>
              </a:r>
            </a:p>
            <a:p>
              <a:r>
                <a:rPr lang="en-US" dirty="0"/>
                <a:t>difference scheme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AF29B66-66F1-1910-95DD-6053DD255C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discuss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1FF8B-0635-47DA-93A1-19218FDF98C6}"/>
              </a:ext>
            </a:extLst>
          </p:cNvPr>
          <p:cNvSpPr txBox="1"/>
          <p:nvPr/>
        </p:nvSpPr>
        <p:spPr>
          <a:xfrm>
            <a:off x="4696975" y="2593801"/>
            <a:ext cx="169193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Upwind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/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0A1A75-2FED-4283-BA3D-543CFAC1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41" y="4688183"/>
                <a:ext cx="2587440" cy="78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45">
            <a:extLst>
              <a:ext uri="{FF2B5EF4-FFF2-40B4-BE49-F238E27FC236}">
                <a16:creationId xmlns:a16="http://schemas.microsoft.com/office/drawing/2014/main" id="{E1C0E348-6865-44E2-846A-A20DCA97DD31}"/>
              </a:ext>
            </a:extLst>
          </p:cNvPr>
          <p:cNvCxnSpPr>
            <a:cxnSpLocks/>
          </p:cNvCxnSpPr>
          <p:nvPr/>
        </p:nvCxnSpPr>
        <p:spPr>
          <a:xfrm>
            <a:off x="7133481" y="5100311"/>
            <a:ext cx="538446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E9FDC7-CA16-4C49-95A0-3C9FF9BD92DB}"/>
              </a:ext>
            </a:extLst>
          </p:cNvPr>
          <p:cNvSpPr/>
          <p:nvPr/>
        </p:nvSpPr>
        <p:spPr>
          <a:xfrm>
            <a:off x="6342103" y="4688183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/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B53038-815D-4290-AA5C-24FE9902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496" y="4675817"/>
                <a:ext cx="2152448" cy="784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019070D-A69F-46A3-85B5-2B9103AB17E6}"/>
              </a:ext>
            </a:extLst>
          </p:cNvPr>
          <p:cNvSpPr txBox="1"/>
          <p:nvPr/>
        </p:nvSpPr>
        <p:spPr>
          <a:xfrm>
            <a:off x="9989317" y="4776932"/>
            <a:ext cx="191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513DA"/>
                </a:solidFill>
              </a:rPr>
              <a:t>Simple forward</a:t>
            </a:r>
          </a:p>
          <a:p>
            <a:r>
              <a:rPr lang="en-US" dirty="0">
                <a:solidFill>
                  <a:srgbClr val="F513DA"/>
                </a:solidFill>
              </a:rPr>
              <a:t>difference scheme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8F4DB-AFA7-4755-ADFE-99012F268C39}"/>
              </a:ext>
            </a:extLst>
          </p:cNvPr>
          <p:cNvSpPr txBox="1"/>
          <p:nvPr/>
        </p:nvSpPr>
        <p:spPr>
          <a:xfrm>
            <a:off x="4685088" y="4122929"/>
            <a:ext cx="197272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Downwind scheme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40C3E5-FA1B-4D83-B825-2F49C5B87816}"/>
              </a:ext>
            </a:extLst>
          </p:cNvPr>
          <p:cNvSpPr/>
          <p:nvPr/>
        </p:nvSpPr>
        <p:spPr>
          <a:xfrm>
            <a:off x="6390987" y="311543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392" cy="1021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(ii)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D5AF0-E05A-46F8-BE2A-E11FEC8EDA33}"/>
              </a:ext>
            </a:extLst>
          </p:cNvPr>
          <p:cNvGrpSpPr/>
          <p:nvPr/>
        </p:nvGrpSpPr>
        <p:grpSpPr>
          <a:xfrm>
            <a:off x="6847090" y="677996"/>
            <a:ext cx="4521364" cy="591800"/>
            <a:chOff x="3021162" y="2446020"/>
            <a:chExt cx="4521364" cy="591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81D196-E02E-F841-84A9-6A3C0CC5FBD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813689-9DAF-34BF-7415-96C93BE53080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F44928-216A-5FC9-5F39-886DE21506F3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A64A10-C56F-52AA-9DC2-762E9989DEE0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5091B6-7C35-B61B-A868-EC0F721859FC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2663475-BE7F-EC93-9127-867A56E49C22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14BA12-F62F-3426-B7D7-24EA1419F101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72F72E4-AF94-28D0-1BF0-243D6F92C2B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056EE1-5BF8-8556-0180-4F73216436FC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838200" y="1651247"/>
            <a:ext cx="10431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the following advection equation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numerically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octave</a:t>
            </a:r>
          </a:p>
          <a:p>
            <a:pPr marL="457200" indent="-457200" algn="just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CFL = 0.1 (</a:t>
            </a:r>
            <a:r>
              <a:rPr lang="da-D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 = 0.01, c = 0.01, dt =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0.1, t_final = 5)</a:t>
            </a:r>
          </a:p>
          <a:p>
            <a:pPr marL="457200" indent="-457200" algn="just">
              <a:buFont typeface="+mj-lt"/>
              <a:buAutoNum type="arabicPeriod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Upwind scheme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(backward difference) with CFL = 0.1 (</a:t>
            </a:r>
            <a:r>
              <a:rPr lang="da-DK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                   Change the ”c” value between 0.01 and -0.01 and analyze the stability.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Downwind scheme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(forward difference) with CFL = 0.1 (</a:t>
            </a:r>
            <a:r>
              <a:rPr lang="da-DK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0.01, dt = 0.1, t_final = 5).                 Change the ”c” value between 0.01 and -0.01 and analyze the stability.</a:t>
            </a:r>
          </a:p>
          <a:p>
            <a:pPr marL="457200" indent="-457200" algn="just">
              <a:buFont typeface="+mj-lt"/>
              <a:buAutoNum type="arabicPeriod"/>
            </a:pPr>
            <a:endParaRPr lang="da-DK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da-DK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CFL numbers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Analyse the upwind scheme with CFL = 0.1, 1.0, and 10. </a:t>
            </a:r>
            <a:r>
              <a:rPr lang="da-DK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stability.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in GitHub.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/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283637-74B8-A7BE-0015-A6A798BCE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40" y="2177818"/>
                <a:ext cx="162871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7031-E52E-44FF-82BA-391D7F57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8" y="1883664"/>
            <a:ext cx="6463907" cy="35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411A4-D537-4EED-9E21-32828ACD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99" y="1993391"/>
            <a:ext cx="5158535" cy="31024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498BD-38BB-4038-A66D-00DE8B631BE2}"/>
              </a:ext>
            </a:extLst>
          </p:cNvPr>
          <p:cNvSpPr/>
          <p:nvPr/>
        </p:nvSpPr>
        <p:spPr>
          <a:xfrm>
            <a:off x="6269736" y="3438144"/>
            <a:ext cx="542544" cy="393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1408176" y="3072384"/>
            <a:ext cx="3538728" cy="6126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90C95E-1668-4AC6-831E-9E118F77B9CB}"/>
              </a:ext>
            </a:extLst>
          </p:cNvPr>
          <p:cNvSpPr/>
          <p:nvPr/>
        </p:nvSpPr>
        <p:spPr>
          <a:xfrm>
            <a:off x="8531352" y="3538728"/>
            <a:ext cx="930314" cy="758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7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1450AC-1D28-406F-A2BC-F2711B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" y="1988248"/>
            <a:ext cx="6615549" cy="3393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2429257" y="3246120"/>
            <a:ext cx="3194303" cy="201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21A5D-E3A3-4CEC-980F-B39DC01DACEB}"/>
              </a:ext>
            </a:extLst>
          </p:cNvPr>
          <p:cNvSpPr txBox="1"/>
          <p:nvPr/>
        </p:nvSpPr>
        <p:spPr>
          <a:xfrm>
            <a:off x="1965960" y="4229885"/>
            <a:ext cx="44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Write this command in your terminal window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454152" y="-196120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Clone the directory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9236-A154-4FF5-8A5C-F2DD960D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2" y="3403923"/>
            <a:ext cx="4582217" cy="2838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AEFB9-ED29-476E-A4D4-A8CDEAF80178}"/>
              </a:ext>
            </a:extLst>
          </p:cNvPr>
          <p:cNvSpPr/>
          <p:nvPr/>
        </p:nvSpPr>
        <p:spPr>
          <a:xfrm>
            <a:off x="3919729" y="4390503"/>
            <a:ext cx="1665712" cy="108813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30185-F9B3-4A6D-8EE1-0E5CCF30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/>
          <a:stretch/>
        </p:blipFill>
        <p:spPr>
          <a:xfrm>
            <a:off x="6606560" y="271250"/>
            <a:ext cx="5411803" cy="84124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B2740B-C2C5-41BC-A0C4-AF3E920125D0}"/>
              </a:ext>
            </a:extLst>
          </p:cNvPr>
          <p:cNvSpPr/>
          <p:nvPr/>
        </p:nvSpPr>
        <p:spPr>
          <a:xfrm>
            <a:off x="9047285" y="1186286"/>
            <a:ext cx="256032" cy="3108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5B4DD-8ADC-4FEC-900A-E9B6C16BD3F5}"/>
              </a:ext>
            </a:extLst>
          </p:cNvPr>
          <p:cNvSpPr txBox="1"/>
          <p:nvPr/>
        </p:nvSpPr>
        <p:spPr>
          <a:xfrm>
            <a:off x="6606560" y="1615763"/>
            <a:ext cx="5161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(3)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got the above error,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following commands in the terminal as follows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-keygen -t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-b 4096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&lt;enter-enter-enter&gt;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~/.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copy the entire result from the command (cat ~/.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/id_rsa.pub) and paste here by creating New SSH key.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66E0E-E44F-4879-980C-C90679C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40" y="3422211"/>
            <a:ext cx="4451354" cy="27614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6768A-48D9-44A7-81C7-6847ECBF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1615763"/>
            <a:ext cx="4124325" cy="1047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50FFF-C743-44D5-90C6-DBEEAE21C362}"/>
              </a:ext>
            </a:extLst>
          </p:cNvPr>
          <p:cNvSpPr/>
          <p:nvPr/>
        </p:nvSpPr>
        <p:spPr>
          <a:xfrm>
            <a:off x="2607593" y="2112206"/>
            <a:ext cx="1664208" cy="347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76417-46EE-47A3-AD39-AB87EE44A497}"/>
              </a:ext>
            </a:extLst>
          </p:cNvPr>
          <p:cNvSpPr txBox="1"/>
          <p:nvPr/>
        </p:nvSpPr>
        <p:spPr>
          <a:xfrm>
            <a:off x="682817" y="1112498"/>
            <a:ext cx="458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Create a new directory named “workspace”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09EE4-490E-412E-951C-0FC54A414268}"/>
              </a:ext>
            </a:extLst>
          </p:cNvPr>
          <p:cNvSpPr txBox="1"/>
          <p:nvPr/>
        </p:nvSpPr>
        <p:spPr>
          <a:xfrm>
            <a:off x="728537" y="2946665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Copy SSH key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0E6BF-A8AB-48D5-964F-1280FAD1B184}"/>
              </a:ext>
            </a:extLst>
          </p:cNvPr>
          <p:cNvSpPr/>
          <p:nvPr/>
        </p:nvSpPr>
        <p:spPr>
          <a:xfrm>
            <a:off x="8366760" y="4390503"/>
            <a:ext cx="3182112" cy="107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cloned, working directory from GitHub appears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A5F19-F1F0-437A-B57A-6B5682F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98"/>
            <a:ext cx="12192000" cy="36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VS code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5CF89AC-17FA-4258-8130-CC76D071C2D7}"/>
              </a:ext>
            </a:extLst>
          </p:cNvPr>
          <p:cNvSpPr/>
          <p:nvPr/>
        </p:nvSpPr>
        <p:spPr>
          <a:xfrm>
            <a:off x="5172538" y="2606805"/>
            <a:ext cx="301752" cy="3567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89304-C55F-4E88-843F-F62336FC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4" b="10270"/>
          <a:stretch/>
        </p:blipFill>
        <p:spPr>
          <a:xfrm>
            <a:off x="1785937" y="1485964"/>
            <a:ext cx="8620125" cy="102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61BFA-712C-4C4D-8B07-0B34901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0" y="3035808"/>
            <a:ext cx="6096000" cy="3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8BFA32-DD15-6EEB-A001-917FC151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538571"/>
            <a:ext cx="460121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46448-1F9B-E51C-DA44-DF51D96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4" y="2263121"/>
            <a:ext cx="7933310" cy="1964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C++ packages</a:t>
            </a:r>
          </a:p>
        </p:txBody>
      </p:sp>
    </p:spTree>
    <p:extLst>
      <p:ext uri="{BB962C8B-B14F-4D97-AF65-F5344CB8AC3E}">
        <p14:creationId xmlns:p14="http://schemas.microsoft.com/office/powerpoint/2010/main" val="16314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3D6D76-87C9-40AF-B3D1-E96D28B7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2067039"/>
            <a:ext cx="8862251" cy="2068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C500EB-482E-4F59-B69E-5A323F2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42" y="2124075"/>
            <a:ext cx="241935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78AF2-9B1B-4289-94BA-3134CB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" y="4744613"/>
            <a:ext cx="8924925" cy="108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74673C-4D53-4C74-BA8A-8D3939E632C5}"/>
              </a:ext>
            </a:extLst>
          </p:cNvPr>
          <p:cNvSpPr/>
          <p:nvPr/>
        </p:nvSpPr>
        <p:spPr>
          <a:xfrm>
            <a:off x="499646" y="1570462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945CC-2E3D-4045-B86F-C7863220C71D}"/>
              </a:ext>
            </a:extLst>
          </p:cNvPr>
          <p:cNvSpPr/>
          <p:nvPr/>
        </p:nvSpPr>
        <p:spPr>
          <a:xfrm>
            <a:off x="499646" y="4262445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“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appeared.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32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5 (i) and (ii)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working directory from GitHub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818268-CDDD-E989-C155-2A5F128E1CA7}"/>
              </a:ext>
            </a:extLst>
          </p:cNvPr>
          <p:cNvSpPr txBox="1"/>
          <p:nvPr/>
        </p:nvSpPr>
        <p:spPr>
          <a:xfrm>
            <a:off x="838200" y="1719464"/>
            <a:ext cx="102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approach should not magnify the error that appears in the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/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CDC39-9307-332D-0DDA-F6AA158A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2843980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/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17C024-6F0A-D05A-6E7D-12C622A5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3821007"/>
                <a:ext cx="1897251" cy="938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/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392D7-40C3-F688-D03C-B22B21F6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580" y="5160926"/>
                <a:ext cx="1849481" cy="380810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081447-EFC6-4215-3CD2-3884C2948397}"/>
              </a:ext>
            </a:extLst>
          </p:cNvPr>
          <p:cNvGrpSpPr/>
          <p:nvPr/>
        </p:nvGrpSpPr>
        <p:grpSpPr>
          <a:xfrm>
            <a:off x="7162778" y="2469423"/>
            <a:ext cx="4325174" cy="3641693"/>
            <a:chOff x="6769488" y="2721185"/>
            <a:chExt cx="4325174" cy="3641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3B658B-7188-0E60-480C-C38FF798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9488" y="2721185"/>
              <a:ext cx="4325174" cy="33533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/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∈[0,10]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AD9127-F647-8C6F-80E1-56EF45074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1" y="5993546"/>
                  <a:ext cx="336252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9B6D5-8B0F-C361-D10F-BF74233D5CD3}"/>
              </a:ext>
            </a:extLst>
          </p:cNvPr>
          <p:cNvSpPr txBox="1"/>
          <p:nvPr/>
        </p:nvSpPr>
        <p:spPr>
          <a:xfrm>
            <a:off x="2497393" y="5175647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721185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99799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332287" y="2883872"/>
            <a:ext cx="4521364" cy="591800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2DF244-5E17-099A-A672-2C2EE0160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0ADEF-D5B1-1320-4760-9AC938E72F51}"/>
              </a:ext>
            </a:extLst>
          </p:cNvPr>
          <p:cNvSpPr txBox="1"/>
          <p:nvPr/>
        </p:nvSpPr>
        <p:spPr>
          <a:xfrm>
            <a:off x="2674376" y="4914543"/>
            <a:ext cx="127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endParaRPr lang="en-I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/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21C41-E625-6DEC-4476-EC50C5212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3905548"/>
                <a:ext cx="1911998" cy="566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/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DCE001-6698-3E03-FC58-3215D83E1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032" y="4902054"/>
                <a:ext cx="2122504" cy="369332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96" y="240656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335B60-4D4A-12C1-6871-CD76F40C505C}"/>
              </a:ext>
            </a:extLst>
          </p:cNvPr>
          <p:cNvSpPr txBox="1"/>
          <p:nvPr/>
        </p:nvSpPr>
        <p:spPr>
          <a:xfrm>
            <a:off x="838200" y="1660480"/>
            <a:ext cx="34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discretization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216396" y="1582189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54" y="5616846"/>
                <a:ext cx="4324582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032A26CF-DF29-9C30-0855-5518AB6B57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/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FBE4DB-5DD2-D2DF-9380-F4A32B215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3683295"/>
                <a:ext cx="1911998" cy="566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/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D240E7-0F35-ACC2-8838-BD6A0587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66" y="4679801"/>
                <a:ext cx="212250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77E4D12-DB8B-9027-CBFE-024924EC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5966593" y="2432265"/>
            <a:ext cx="4120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7" y="1697359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6528363" y="139571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58" y="1814694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48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/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FBD870-08D7-DEEA-F8A2-ED0D81049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4" y="5579878"/>
                <a:ext cx="34102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/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C3B159-ECC7-A552-1651-A29A0A56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89" y="5569251"/>
                <a:ext cx="346158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11B1E95D-FFB2-3988-AE52-306448117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/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36429-E36D-C5D9-CD7B-A8DF8E42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07" y="3074704"/>
                <a:ext cx="1290546" cy="1539589"/>
              </a:xfrm>
              <a:prstGeom prst="rect">
                <a:avLst/>
              </a:prstGeom>
              <a:blipFill>
                <a:blip r:embed="rId10"/>
                <a:stretch>
                  <a:fillRect l="-3774" t="-2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C6E98BDA-32D5-A000-44E9-5AE511E7E21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898"/>
          <a:stretch/>
        </p:blipFill>
        <p:spPr>
          <a:xfrm>
            <a:off x="1396044" y="2626782"/>
            <a:ext cx="3767133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942632-8F74-11DC-BE1E-FC7AA8AC91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5856" y="2637970"/>
            <a:ext cx="3574982" cy="27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/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F288C5-299D-97AC-0B04-81A628AA6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461" y="1670551"/>
                <a:ext cx="121623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D361B56-E87C-7D95-75ED-CAC67D2DF40F}"/>
              </a:ext>
            </a:extLst>
          </p:cNvPr>
          <p:cNvGrpSpPr/>
          <p:nvPr/>
        </p:nvGrpSpPr>
        <p:grpSpPr>
          <a:xfrm>
            <a:off x="3794989" y="1690688"/>
            <a:ext cx="3494611" cy="618246"/>
            <a:chOff x="3021162" y="2446020"/>
            <a:chExt cx="4521364" cy="5918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A2BA29-AAB8-231B-FB11-F459EDACB135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A24F9C-D458-60CD-E9C8-3C37DACEDCAF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535792-4259-A265-B1CD-1E67B1A6A6A9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CAB84-30A5-20ED-8F3E-D778BB4CEAE7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EF57ED-2BB5-29CD-ED0C-4E06CBB04CD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9B9CA4-0554-81D8-50C8-5E753B76FA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D5426A-1BED-FA86-7105-5641E5A726D4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5897D18-1C1B-4991-404A-408581632939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F2B621C-9EF9-891B-3B0D-CDC791668456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/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237AFF-404F-6AA8-FE81-9B60E29B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2" y="2626782"/>
                <a:ext cx="212250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/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3CBC0-3BEC-4ED2-125A-22FB32C2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3074704"/>
                <a:ext cx="2652970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/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−1&lt;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8F38B-ED45-14CC-DBA9-4EB8AEBB6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63" y="4059208"/>
                <a:ext cx="22395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/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2C7B8-2460-A55C-5D17-522067BCF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01" y="4720181"/>
                <a:ext cx="159197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/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&lt;2/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3F85A0-3275-45C0-6F07-1D3844DB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075" y="5448653"/>
                <a:ext cx="1162369" cy="369332"/>
              </a:xfrm>
              <a:prstGeom prst="rect">
                <a:avLst/>
              </a:prstGeom>
              <a:blipFill>
                <a:blip r:embed="rId12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2865A22-3C0F-9F4D-7EDE-DE43CC3062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/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Stability</a:t>
                </a:r>
              </a:p>
              <a:p>
                <a:r>
                  <a:rPr lang="en-US" i="1" dirty="0">
                    <a:solidFill>
                      <a:srgbClr val="F513DA"/>
                    </a:solidFill>
                    <a:latin typeface="Cambria Math" panose="02040503050406030204" pitchFamily="18" charset="0"/>
                  </a:rPr>
                  <a:t>Condition</a:t>
                </a:r>
              </a:p>
              <a:p>
                <a:endParaRPr lang="en-US" i="1" dirty="0">
                  <a:solidFill>
                    <a:srgbClr val="F513D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6A5D89-3A1C-5C6C-7D26-3C7568344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911" y="1087193"/>
                <a:ext cx="1337867" cy="1539589"/>
              </a:xfrm>
              <a:prstGeom prst="rect">
                <a:avLst/>
              </a:prstGeom>
              <a:blipFill>
                <a:blip r:embed="rId13"/>
                <a:stretch>
                  <a:fillRect l="-3153" t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/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F513D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07FD4F-9C56-B927-8226-2E5A17B5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39" y="4904847"/>
                <a:ext cx="1401346" cy="11332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4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923</TotalTime>
  <Words>1364</Words>
  <Application>Microsoft Office PowerPoint</Application>
  <PresentationFormat>와이드스크린</PresentationFormat>
  <Paragraphs>281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Exercise – 5 (ii)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59</cp:revision>
  <dcterms:created xsi:type="dcterms:W3CDTF">2023-09-15T11:28:08Z</dcterms:created>
  <dcterms:modified xsi:type="dcterms:W3CDTF">2023-10-03T08:36:56Z</dcterms:modified>
</cp:coreProperties>
</file>